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6" r:id="rId26"/>
    <p:sldId id="284" r:id="rId27"/>
    <p:sldId id="276" r:id="rId28"/>
    <p:sldId id="278" r:id="rId29"/>
    <p:sldId id="279" r:id="rId30"/>
    <p:sldId id="277" r:id="rId31"/>
    <p:sldId id="280" r:id="rId32"/>
  </p:sldIdLst>
  <p:sldSz cx="9144000" cy="5143500" type="screen16x9"/>
  <p:notesSz cx="6858000" cy="9144000"/>
  <p:embeddedFontLst>
    <p:embeddedFont>
      <p:font typeface="Permanent Marker" panose="020B0604020202020204" charset="0"/>
      <p:regular r:id="rId34"/>
    </p:embeddedFont>
    <p:embeddedFont>
      <p:font typeface="Consolas" panose="020B060902020403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663" autoAdjust="0"/>
  </p:normalViewPr>
  <p:slideViewPr>
    <p:cSldViewPr snapToGrid="0">
      <p:cViewPr varScale="1">
        <p:scale>
          <a:sx n="82" d="100"/>
          <a:sy n="82" d="100"/>
        </p:scale>
        <p:origin x="1481"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 don’t even send the calls - </a:t>
            </a:r>
            <a:r>
              <a:rPr lang="en-US" dirty="0"/>
              <a:t>instead!)</a:t>
            </a:r>
          </a:p>
          <a:p>
            <a:pPr lvl="0">
              <a:spcBef>
                <a:spcPts val="0"/>
              </a:spcBef>
              <a:buNone/>
            </a:pPr>
            <a:r>
              <a:rPr lang="en-US" dirty="0"/>
              <a:t>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(from one another).  Idea: if ship damaged,</a:t>
            </a:r>
            <a:r>
              <a:rPr lang="en-US" b="0" baseline="0" dirty="0"/>
              <a:t> only </a:t>
            </a:r>
            <a:r>
              <a:rPr lang="en-US" b="0" dirty="0"/>
              <a:t>one bulkhead floods (each sealed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i="1" dirty="0"/>
              <a:t>Usual</a:t>
            </a:r>
            <a:r>
              <a:rPr lang="en-US" i="1" baseline="0" dirty="0"/>
              <a:t> :</a:t>
            </a:r>
            <a:r>
              <a:rPr lang="en-US" dirty="0"/>
              <a:t> multiple bulkheads (of different capacities) for different call streams.  </a:t>
            </a: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Exactly </a:t>
            </a:r>
            <a:r>
              <a:rPr lang="en-GB" b="1" dirty="0"/>
              <a:t>bulkhead isolation</a:t>
            </a:r>
            <a:r>
              <a:rPr lang="en-GB" dirty="0"/>
              <a:t>.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 can always checkout quick.</a:t>
            </a:r>
            <a:r>
              <a:rPr lang="en-US" b="0" dirty="0"/>
              <a:t>  </a:t>
            </a:r>
            <a:r>
              <a:rPr lang="en-GB" dirty="0"/>
              <a:t>Bulkhead isolation = separate defined capacity for different operations. </a:t>
            </a:r>
          </a:p>
          <a:p>
            <a:pPr lvl="0" rtl="0">
              <a:spcBef>
                <a:spcPts val="0"/>
              </a:spcBef>
              <a:buNone/>
            </a:pPr>
            <a:br>
              <a:rPr lang="en-US" b="0" dirty="0"/>
            </a:br>
            <a:r>
              <a:rPr lang="en-US" b="0" dirty="0"/>
              <a:t>( </a:t>
            </a:r>
            <a:r>
              <a:rPr lang="en-US" b="1" dirty="0"/>
              <a:t>Alternative identical</a:t>
            </a:r>
            <a:r>
              <a:rPr lang="en-US" b="1" baseline="0" dirty="0"/>
              <a:t> </a:t>
            </a:r>
            <a:r>
              <a:rPr lang="en-US" b="1" dirty="0"/>
              <a:t>analogy: </a:t>
            </a:r>
            <a:r>
              <a:rPr lang="en-US" dirty="0"/>
              <a:t>airline check-in.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slow-responding / heavy-payload / faulty endpoints on your service.  Do you want those faulting calls to have the potential to gobble all resource, and also stop the other endpoints responding?  </a:t>
            </a:r>
            <a:r>
              <a:rPr lang="en-GB" dirty="0"/>
              <a:t>Bulkhead isolation lets you avoid this – separate, sized channels for separate</a:t>
            </a:r>
            <a:r>
              <a:rPr lang="en-GB" baseline="0" dirty="0"/>
              <a:t> streams of calls</a:t>
            </a:r>
            <a:r>
              <a:rPr lang="en-GB" dirty="0"/>
              <a:t>.</a:t>
            </a:r>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aseline="0" dirty="0"/>
              <a:t>Why pro-actively shed load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failing </a:t>
            </a:r>
            <a:r>
              <a:rPr lang="en-US" i="1" baseline="0" dirty="0"/>
              <a:t>predictably </a:t>
            </a:r>
            <a:r>
              <a:rPr lang="en-US" baseline="0" dirty="0"/>
              <a:t>(in a </a:t>
            </a:r>
            <a:r>
              <a:rPr lang="en-US" i="1" baseline="0" dirty="0"/>
              <a:t>managed/controlled </a:t>
            </a:r>
            <a:r>
              <a:rPr lang="en-US" baseline="0" dirty="0"/>
              <a:t>fashion) is better than failing in unpredictable or unexpected ways.  </a:t>
            </a: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Full async support: accepts and honours cancellation tokens.  Full control of continue-on-captured-context or not.</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623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709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788654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is picking up steam</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a:solidFill>
                  <a:schemeClr val="tx1"/>
                </a:solidFill>
                <a:latin typeface="Consolas"/>
                <a:ea typeface="Consolas"/>
                <a:cs typeface="Consolas"/>
                <a:sym typeface="Consolas"/>
              </a:rPr>
              <a:t>&gt;3 million</a:t>
            </a:r>
          </a:p>
          <a:p>
            <a:pPr lvl="0"/>
            <a:r>
              <a:rPr lang="en-US" dirty="0">
                <a:solidFill>
                  <a:schemeClr val="tx1"/>
                </a:solidFill>
                <a:latin typeface="Consolas"/>
                <a:ea typeface="Consolas"/>
                <a:cs typeface="Consolas"/>
                <a:sym typeface="Consolas"/>
              </a:rPr>
              <a:t>40 </a:t>
            </a:r>
            <a:r>
              <a:rPr lang="en-US" dirty="0">
                <a:latin typeface="Consolas"/>
                <a:ea typeface="Consolas"/>
                <a:cs typeface="Consolas"/>
                <a:sym typeface="Consolas"/>
              </a:rPr>
              <a:t>releases, </a:t>
            </a:r>
            <a:r>
              <a:rPr lang="en-US" dirty="0">
                <a:solidFill>
                  <a:schemeClr val="tx1"/>
                </a:solidFill>
                <a:latin typeface="Consolas"/>
                <a:ea typeface="Consolas"/>
                <a:cs typeface="Consolas"/>
                <a:sym typeface="Consolas"/>
              </a:rPr>
              <a:t>32</a:t>
            </a:r>
            <a:r>
              <a:rPr lang="en-US" dirty="0">
                <a:latin typeface="Consolas"/>
                <a:ea typeface="Consolas"/>
                <a:cs typeface="Consolas"/>
                <a:sym typeface="Consolas"/>
              </a:rPr>
              <a:t> since </a:t>
            </a:r>
            <a:r>
              <a:rPr lang="en-US" dirty="0" err="1">
                <a:latin typeface="Consolas"/>
                <a:ea typeface="Consolas"/>
                <a:cs typeface="Consolas"/>
                <a:sym typeface="Consolas"/>
              </a:rPr>
              <a:t>AvN</a:t>
            </a:r>
            <a:r>
              <a:rPr lang="en-US" dirty="0">
                <a:latin typeface="Consolas"/>
                <a:ea typeface="Consolas"/>
                <a:cs typeface="Consolas"/>
                <a:sym typeface="Consolas"/>
              </a:rPr>
              <a:t> took over in late 2015</a:t>
            </a:r>
            <a:endParaRPr lang="en-US" dirty="0">
              <a:solidFill>
                <a:schemeClr val="tx1"/>
              </a:solidFill>
              <a:latin typeface="Consolas"/>
              <a:ea typeface="Consolas"/>
              <a:cs typeface="Consolas"/>
              <a:sym typeface="Consolas"/>
            </a:endParaRPr>
          </a:p>
        </p:txBody>
      </p:sp>
      <p:pic>
        <p:nvPicPr>
          <p:cNvPr id="3" name="Picture 2">
            <a:extLst>
              <a:ext uri="{FF2B5EF4-FFF2-40B4-BE49-F238E27FC236}">
                <a16:creationId xmlns:a16="http://schemas.microsoft.com/office/drawing/2014/main" id="{4BD8D4E8-5FBE-4837-8F40-455EAC962BE7}"/>
              </a:ext>
            </a:extLst>
          </p:cNvPr>
          <p:cNvPicPr>
            <a:picLocks noChangeAspect="1"/>
          </p:cNvPicPr>
          <p:nvPr/>
        </p:nvPicPr>
        <p:blipFill>
          <a:blip r:embed="rId3"/>
          <a:stretch>
            <a:fillRect/>
          </a:stretch>
        </p:blipFill>
        <p:spPr>
          <a:xfrm>
            <a:off x="3346274" y="1068500"/>
            <a:ext cx="5447827" cy="3775286"/>
          </a:xfrm>
          <a:prstGeom prst="rect">
            <a:avLst/>
          </a:prstGeom>
        </p:spPr>
      </p:pic>
      <p:pic>
        <p:nvPicPr>
          <p:cNvPr id="5" name="Picture 4">
            <a:extLst>
              <a:ext uri="{FF2B5EF4-FFF2-40B4-BE49-F238E27FC236}">
                <a16:creationId xmlns:a16="http://schemas.microsoft.com/office/drawing/2014/main" id="{2D7ECB1A-5B8C-494A-A1B1-524AA0DC0617}"/>
              </a:ext>
            </a:extLst>
          </p:cNvPr>
          <p:cNvPicPr>
            <a:picLocks noChangeAspect="1"/>
          </p:cNvPicPr>
          <p:nvPr/>
        </p:nvPicPr>
        <p:blipFill>
          <a:blip r:embed="rId4"/>
          <a:stretch>
            <a:fillRect/>
          </a:stretch>
        </p:blipFill>
        <p:spPr>
          <a:xfrm>
            <a:off x="3184167" y="1068500"/>
            <a:ext cx="5772040" cy="3775638"/>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back-off, jitter.</a:t>
            </a: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Timeout </a:t>
            </a:r>
            <a:r>
              <a:rPr lang="en">
                <a:latin typeface="Consolas"/>
                <a:ea typeface="Consolas"/>
                <a:cs typeface="Consolas"/>
                <a:sym typeface="Consolas"/>
              </a:rPr>
              <a:t>Stop waiting once you think an answer will not come</a:t>
            </a:r>
          </a:p>
          <a:p>
            <a:pPr lvl="0">
              <a:spcBef>
                <a:spcPts val="0"/>
              </a:spcBef>
              <a:buNone/>
            </a:pPr>
            <a:endParaRPr>
              <a:latin typeface="Consolas"/>
              <a:ea typeface="Consolas"/>
              <a:cs typeface="Consolas"/>
              <a:sym typeface="Consolas"/>
            </a:endParaRPr>
          </a:p>
          <a:p>
            <a:pPr lvl="0" rtl="0">
              <a:spcBef>
                <a:spcPts val="0"/>
              </a:spcBef>
              <a:buNone/>
            </a:pPr>
            <a:r>
              <a:rPr lang="en">
                <a:solidFill>
                  <a:schemeClr val="dk1"/>
                </a:solidFill>
                <a:latin typeface="Consolas"/>
                <a:ea typeface="Consolas"/>
                <a:cs typeface="Consolas"/>
                <a:sym typeface="Consolas"/>
              </a:rPr>
              <a:t>Optimistic mode</a:t>
            </a:r>
            <a:r>
              <a:rPr lang="en">
                <a:latin typeface="Consolas"/>
                <a:ea typeface="Consolas"/>
                <a:cs typeface="Consolas"/>
                <a:sym typeface="Consolas"/>
              </a:rPr>
              <a:t> Co-operative timeout via </a:t>
            </a:r>
            <a:r>
              <a:rPr lang="en">
                <a:solidFill>
                  <a:srgbClr val="22C430"/>
                </a:solidFill>
                <a:latin typeface="Consolas"/>
                <a:ea typeface="Consolas"/>
                <a:cs typeface="Consolas"/>
                <a:sym typeface="Consolas"/>
              </a:rPr>
              <a:t>CancellationToken</a:t>
            </a:r>
          </a:p>
          <a:p>
            <a:pPr lvl="0" rtl="0">
              <a:spcBef>
                <a:spcPts val="0"/>
              </a:spcBef>
              <a:buNone/>
            </a:pPr>
            <a:r>
              <a:rPr lang="en">
                <a:solidFill>
                  <a:schemeClr val="dk1"/>
                </a:solidFill>
                <a:latin typeface="Consolas"/>
                <a:ea typeface="Consolas"/>
                <a:cs typeface="Consolas"/>
                <a:sym typeface="Consolas"/>
              </a:rPr>
              <a:t>Pessimistic mode</a:t>
            </a:r>
            <a:r>
              <a:rPr lang="en">
                <a:latin typeface="Consolas"/>
                <a:ea typeface="Consolas"/>
                <a:cs typeface="Consolas"/>
                <a:sym typeface="Consolas"/>
              </a:rPr>
              <a:t> Enforces timeout (returns to caller) even when governed delegate doesn’t support timeouts/cancellation. </a:t>
            </a:r>
            <a:br>
              <a:rPr lang="en">
                <a:latin typeface="Consolas"/>
                <a:ea typeface="Consolas"/>
                <a:cs typeface="Consolas"/>
                <a:sym typeface="Consolas"/>
              </a:rPr>
            </a:br>
            <a:br>
              <a:rPr lang="en">
                <a:latin typeface="Consolas"/>
                <a:ea typeface="Consolas"/>
                <a:cs typeface="Consolas"/>
                <a:sym typeface="Consolas"/>
              </a:rPr>
            </a:br>
            <a:br>
              <a:rPr lang="en">
                <a:latin typeface="Consolas"/>
                <a:ea typeface="Consolas"/>
                <a:cs typeface="Consolas"/>
                <a:sym typeface="Consolas"/>
              </a:rPr>
            </a:br>
            <a:r>
              <a:rPr lang="en">
                <a:latin typeface="Consolas"/>
                <a:ea typeface="Consolas"/>
                <a:cs typeface="Consolas"/>
                <a:sym typeface="Consolas"/>
              </a:rPr>
              <a:t>Timeout ensures … calls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Bulkhead </a:t>
            </a:r>
            <a:r>
              <a:rPr lang="en">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a:latin typeface="Consolas"/>
                <a:ea typeface="Consolas"/>
                <a:cs typeface="Consolas"/>
                <a:sym typeface="Consolas"/>
              </a:rPr>
              <a:t>Bulkhead prevents this, by limiting the resources (threads) used by separate call streams.</a:t>
            </a:r>
          </a:p>
          <a:p>
            <a:pPr lvl="0" rtl="0">
              <a:spcBef>
                <a:spcPts val="0"/>
              </a:spcBef>
              <a:buNone/>
            </a:pPr>
            <a:r>
              <a:rPr lang="en">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like</a:t>
            </a: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Azure, Amazon ElastiCache, etc</a:t>
            </a:r>
          </a:p>
          <a:p>
            <a:pPr marL="457200" lvl="0" indent="-228600" rtl="0">
              <a:spcBef>
                <a:spcPts val="0"/>
              </a:spcBef>
              <a:buFont typeface="Consolas"/>
              <a:buChar char="+"/>
            </a:pPr>
            <a:r>
              <a:rPr lang="en" dirty="0">
                <a:latin typeface="Consolas"/>
                <a:ea typeface="Consolas"/>
                <a:cs typeface="Consolas"/>
                <a:sym typeface="Consolas"/>
              </a:rPr>
              <a:t>Extension point for serialization/deserialization</a:t>
            </a: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p>
          <a:p>
            <a:pPr lvl="0">
              <a:spcBef>
                <a:spcPts val="0"/>
              </a:spcBef>
              <a:buNone/>
            </a:pPr>
            <a:endParaRPr dirty="0"/>
          </a:p>
          <a:p>
            <a:pPr lvl="0">
              <a:spcBef>
                <a:spcPts val="0"/>
              </a:spcBef>
              <a:buNone/>
            </a:pPr>
            <a:r>
              <a:rPr lang="en" dirty="0">
                <a:solidFill>
                  <a:schemeClr val="tx1"/>
                </a:solidFill>
                <a:latin typeface="Consolas"/>
                <a:ea typeface="Consolas"/>
                <a:cs typeface="Consolas"/>
                <a:sym typeface="Consolas"/>
              </a:rPr>
              <a:t>Register 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policy.</a:t>
            </a:r>
          </a:p>
          <a:p>
            <a:pPr lvl="0">
              <a:spcBef>
                <a:spcPts val="0"/>
              </a:spcBef>
              <a:buNone/>
            </a:pPr>
            <a:r>
              <a:rPr lang="en-US" dirty="0">
                <a:latin typeface="Consolas"/>
                <a:ea typeface="Consolas"/>
                <a:cs typeface="Consolas"/>
                <a:sym typeface="Consolas"/>
              </a:rPr>
              <a:t>Ideal for </a:t>
            </a:r>
            <a:r>
              <a:rPr lang="en-US" dirty="0" err="1">
                <a:latin typeface="Consolas"/>
                <a:ea typeface="Consolas"/>
                <a:cs typeface="Consolas"/>
                <a:sym typeface="Consolas"/>
              </a:rPr>
              <a:t>HttpClient</a:t>
            </a:r>
            <a:r>
              <a:rPr lang="en" dirty="0">
                <a:latin typeface="Consolas"/>
                <a:ea typeface="Consolas"/>
                <a:cs typeface="Consolas"/>
                <a:sym typeface="Consolas"/>
              </a:rPr>
              <a:t>: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r.StatusCode </a:t>
            </a:r>
            <a:r>
              <a:rPr lang="pt-BR" dirty="0">
                <a:solidFill>
                  <a:schemeClr val="dk1"/>
                </a:solidFill>
                <a:latin typeface="Consolas"/>
                <a:ea typeface="Consolas"/>
                <a:cs typeface="Consolas"/>
                <a:sym typeface="Consolas"/>
              </a:rPr>
              <a:t>==</a:t>
            </a:r>
            <a:br>
              <a:rPr lang="pt-BR" dirty="0">
                <a:solidFill>
                  <a:schemeClr val="dk1"/>
                </a:solidFill>
                <a:latin typeface="Consolas"/>
                <a:ea typeface="Consolas"/>
                <a:cs typeface="Consolas"/>
                <a:sym typeface="Consolas"/>
              </a:rPr>
            </a:br>
            <a:r>
              <a:rPr lang="pt-BR" dirty="0">
                <a:solidFill>
                  <a:schemeClr val="dk1"/>
                </a:solidFill>
                <a:latin typeface="Consolas"/>
                <a:ea typeface="Consolas"/>
                <a:cs typeface="Consolas"/>
                <a:sym typeface="Consolas"/>
              </a:rPr>
              <a:t>	</a:t>
            </a:r>
            <a:r>
              <a:rPr lang="pt-BR" dirty="0">
                <a:solidFill>
                  <a:srgbClr val="22BD2F"/>
                </a:solidFill>
                <a:latin typeface="Consolas"/>
                <a:ea typeface="Consolas"/>
                <a:cs typeface="Consolas"/>
                <a:sym typeface="Consolas"/>
              </a:rPr>
              <a:t>HttpStatusCode</a:t>
            </a:r>
            <a:r>
              <a:rPr lang="pt-BR" dirty="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inner exceptions natively</a:t>
            </a:r>
            <a:r>
              <a:rPr lang="en-US" dirty="0">
                <a:latin typeface="Consolas"/>
                <a:ea typeface="Consolas"/>
                <a:cs typeface="Consolas"/>
                <a:sym typeface="Consolas"/>
              </a:rPr>
              <a:t>.</a:t>
            </a:r>
          </a:p>
          <a:p>
            <a:pPr lvl="0">
              <a:spcBef>
                <a:spcPts val="0"/>
              </a:spcBef>
              <a:buNone/>
            </a:pPr>
            <a:r>
              <a:rPr lang="en-US" dirty="0">
                <a:latin typeface="Consolas"/>
                <a:ea typeface="Consolas"/>
                <a:cs typeface="Consolas"/>
                <a:sym typeface="Consolas"/>
              </a:rPr>
              <a:t>Useful for </a:t>
            </a:r>
            <a:r>
              <a:rPr lang="en-US" dirty="0" err="1">
                <a:latin typeface="Consolas"/>
                <a:ea typeface="Consolas"/>
                <a:cs typeface="Consolas"/>
                <a:sym typeface="Consolas"/>
              </a:rPr>
              <a:t>async</a:t>
            </a:r>
            <a:r>
              <a:rPr lang="en-US" dirty="0">
                <a:latin typeface="Consolas"/>
                <a:ea typeface="Consolas"/>
                <a:cs typeface="Consolas"/>
                <a:sym typeface="Consolas"/>
              </a:rPr>
              <a:t> calls, where root cause exceptions can get wrapped in </a:t>
            </a:r>
            <a:r>
              <a:rPr lang="en-US" dirty="0" err="1">
                <a:latin typeface="Consolas"/>
                <a:ea typeface="Consolas"/>
                <a:cs typeface="Consolas"/>
                <a:sym typeface="Consolas"/>
              </a:rPr>
              <a:t>AggregateException</a:t>
            </a:r>
            <a:r>
              <a:rPr lang="en" dirty="0">
                <a:latin typeface="Consolas"/>
                <a:ea typeface="Consolas"/>
                <a:cs typeface="Consolas"/>
                <a:sym typeface="Consolas"/>
              </a:rPr>
              <a:t>: </a:t>
            </a:r>
            <a:br>
              <a:rPr lang="en" dirty="0">
                <a:latin typeface="Consolas"/>
                <a:ea typeface="Consolas"/>
                <a:cs typeface="Consolas"/>
                <a:sym typeface="Consolas"/>
              </a:rPr>
            </a:br>
            <a:endParaRPr lang="en" dirty="0">
              <a:latin typeface="Consolas"/>
              <a:ea typeface="Consolas"/>
              <a:cs typeface="Consolas"/>
              <a:sym typeface="Consolas"/>
            </a:endParaRP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Inner</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OperationCanceledException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380126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a:latin typeface="Consolas"/>
                <a:ea typeface="Consolas"/>
                <a:cs typeface="Consolas"/>
                <a:sym typeface="Consolas"/>
              </a:rPr>
              <a:t>config</a:t>
            </a:r>
            <a:r>
              <a:rPr lang="en-US" dirty="0">
                <a:latin typeface="Consolas"/>
                <a:ea typeface="Consolas"/>
                <a:cs typeface="Consolas"/>
                <a:sym typeface="Consolas"/>
              </a:rPr>
              <a:t> (</a:t>
            </a:r>
            <a:r>
              <a:rPr lang="en-US" dirty="0" err="1">
                <a:latin typeface="Consolas"/>
                <a:ea typeface="Consolas"/>
                <a:cs typeface="Consolas"/>
                <a:sym typeface="Consolas"/>
              </a:rPr>
              <a:t>eg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 inject the registry to controllers, services</a:t>
            </a:r>
          </a:p>
          <a:p>
            <a:r>
              <a:rPr lang="en-GB" dirty="0">
                <a:latin typeface="Consolas"/>
                <a:ea typeface="Consolas"/>
                <a:cs typeface="Consolas"/>
                <a:sym typeface="Consolas"/>
              </a:rPr>
              <a:t>+ dynamically update policies in the registry, for dynamic reconfiguration during running. </a:t>
            </a:r>
            <a:r>
              <a:rPr lang="en" dirty="0">
                <a:latin typeface="Consolas"/>
                <a:ea typeface="Consolas"/>
                <a:cs typeface="Consolas"/>
                <a:sym typeface="Consolas"/>
              </a:rPr>
              <a:t>Tweak timeouts, circuit-breaker sensitivity etc in production.</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2018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a:solidFill>
                  <a:schemeClr val="dk1"/>
                </a:solidFill>
                <a:latin typeface="Consolas"/>
                <a:ea typeface="Consolas"/>
                <a:cs typeface="Consolas"/>
                <a:sym typeface="Consolas"/>
              </a:rPr>
              <a:t>Telemetry </a:t>
            </a:r>
            <a:r>
              <a:rPr lang="en" dirty="0">
                <a:latin typeface="Consolas"/>
                <a:ea typeface="Consolas"/>
                <a:cs typeface="Consolas"/>
                <a:sym typeface="Consolas"/>
              </a:rPr>
              <a:t> Emit eg circuit health, call duration to dashboards, for real-time monitoring</a:t>
            </a:r>
          </a:p>
          <a:p>
            <a:r>
              <a:rPr lang="en" dirty="0">
                <a:solidFill>
                  <a:schemeClr val="dk1"/>
                </a:solidFill>
                <a:latin typeface="Consolas"/>
                <a:ea typeface="Consolas"/>
                <a:cs typeface="Consolas"/>
                <a:sym typeface="Consolas"/>
              </a:rPr>
              <a:t>ASP.NET Core 2.1 integration  </a:t>
            </a:r>
            <a:r>
              <a:rPr lang="en-US" dirty="0">
                <a:latin typeface="Consolas"/>
                <a:ea typeface="Consolas"/>
                <a:cs typeface="Consolas"/>
                <a:sym typeface="Consolas"/>
              </a:rPr>
              <a:t>Polly w</a:t>
            </a:r>
            <a:r>
              <a:rPr lang="en" dirty="0">
                <a:latin typeface="Consolas"/>
                <a:ea typeface="Consolas"/>
                <a:cs typeface="Consolas"/>
                <a:sym typeface="Consolas"/>
              </a:rPr>
              <a:t>ill be integrated into HttpClientFactory in ASP.NET Core.</a:t>
            </a:r>
          </a:p>
          <a:p>
            <a:r>
              <a:rPr lang="en" dirty="0">
                <a:latin typeface="Consolas"/>
                <a:ea typeface="Consolas"/>
                <a:cs typeface="Consolas"/>
                <a:sym typeface="Consolas"/>
              </a:rPr>
              <a:t>+ Fluent syntax for configuring HttpClient instances with Polly policies governing calls</a:t>
            </a:r>
          </a:p>
          <a:p>
            <a:r>
              <a:rPr lang="en" dirty="0">
                <a:latin typeface="Consolas"/>
                <a:ea typeface="Consolas"/>
                <a:cs typeface="Consolas"/>
                <a:sym typeface="Consolas"/>
              </a:rPr>
              <a:t>+ HttpClientFactory also manages HttpClient lifetimes</a:t>
            </a:r>
          </a:p>
          <a:p>
            <a:r>
              <a:rPr lang="en-US" u="sng" dirty="0">
                <a:solidFill>
                  <a:schemeClr val="accent5"/>
                </a:solidFill>
                <a:latin typeface="Consolas"/>
                <a:ea typeface="Consolas"/>
                <a:cs typeface="Consolas"/>
                <a:sym typeface="Consolas"/>
              </a:rPr>
              <a:t>https://github.com/aspnet/HttpClientFactory/</a:t>
            </a:r>
            <a:endParaRPr lang="en" dirty="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a:latin typeface="Consolas"/>
                <a:ea typeface="Consolas"/>
                <a:cs typeface="Consolas"/>
                <a:sym typeface="Consolas"/>
              </a:rPr>
              <a:t>Extended 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a:latin typeface="Consolas"/>
                <a:ea typeface="Consolas"/>
                <a:cs typeface="Consolas"/>
                <a:sym typeface="Consolas"/>
              </a:rPr>
              <a:t>Unit-testing 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a:solidFill>
                  <a:schemeClr val="accent5"/>
                </a:solidFill>
                <a:hlinkClick r:id="rId3"/>
              </a:rPr>
              <a:t>http://www.pollytalk.org/</a:t>
            </a:r>
            <a:r>
              <a:rPr lang="en" sz="2400" dirty="0">
                <a:latin typeface="Consolas"/>
                <a:ea typeface="Consolas"/>
                <a:cs typeface="Consolas"/>
                <a:sym typeface="Consolas"/>
              </a:rPr>
              <a:t> (slack)</a:t>
            </a:r>
          </a:p>
          <a:p>
            <a:pPr marL="0" lvl="0" indent="0" rtl="0">
              <a:spcBef>
                <a:spcPts val="0"/>
              </a:spcBef>
              <a:buNone/>
            </a:pPr>
            <a:r>
              <a:rPr lang="en" sz="2400" dirty="0">
                <a:latin typeface="Consolas"/>
                <a:ea typeface="Consolas"/>
                <a:cs typeface="Consolas"/>
                <a:sym typeface="Consolas"/>
              </a:rPr>
              <a:t>Ask 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.NET, enterprise architect, special interest in microservices, messaging, cloud, resilience.</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4.0 / 4.5+ / .NET Standard 1.1+ / .NET Core</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App-vNext take stewardship.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 2016</a:t>
            </a:r>
            <a:r>
              <a:rPr lang="en" dirty="0">
                <a:latin typeface="Consolas"/>
                <a:ea typeface="Consolas"/>
                <a:cs typeface="Consolas"/>
                <a:sym typeface="Consolas"/>
              </a:rPr>
              <a:t> Advanced circuit breaker. Circuit health reporting.</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 2016</a:t>
            </a:r>
            <a:r>
              <a:rPr lang="en" dirty="0">
                <a:latin typeface="Consolas"/>
                <a:ea typeface="Consolas"/>
                <a:cs typeface="Consolas"/>
                <a:sym typeface="Consolas"/>
              </a:rPr>
              <a:t> Handle return values as faults. .NET Core/Standard.</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Cache, </a:t>
            </a:r>
            <a:r>
              <a:rPr lang="en-US" dirty="0" err="1">
                <a:latin typeface="Consolas"/>
                <a:ea typeface="Consolas"/>
                <a:cs typeface="Consolas"/>
                <a:sym typeface="Consolas"/>
              </a:rPr>
              <a:t>PolicyRegistry</a:t>
            </a:r>
            <a:r>
              <a:rPr lang="en-US" dirty="0">
                <a:latin typeface="Consolas"/>
                <a:ea typeface="Consolas"/>
                <a:cs typeface="Consolas"/>
                <a:sym typeface="Consolas"/>
              </a:rPr>
              <a:t>, </a:t>
            </a:r>
            <a:r>
              <a:rPr lang="en-US" dirty="0" err="1">
                <a:latin typeface="Consolas"/>
                <a:ea typeface="Consolas"/>
                <a:cs typeface="Consolas"/>
                <a:sym typeface="Consolas"/>
              </a:rPr>
              <a:t>InnerExceptions</a:t>
            </a:r>
            <a:r>
              <a:rPr lang="en-US" dirty="0">
                <a:latin typeface="Consolas"/>
                <a:ea typeface="Consolas"/>
                <a:cs typeface="Consolas"/>
                <a:sym typeface="Consolas"/>
              </a:rPr>
              <a:t>, </a:t>
            </a:r>
            <a:r>
              <a:rPr lang="en-US" dirty="0" err="1">
                <a:latin typeface="Consolas"/>
                <a:ea typeface="Consolas"/>
                <a:cs typeface="Consolas"/>
                <a:sym typeface="Consolas"/>
              </a:rPr>
              <a:t>RetryAfter</a:t>
            </a:r>
            <a:r>
              <a:rPr lang="en-US" dirty="0">
                <a:latin typeface="Consolas"/>
                <a:ea typeface="Consolas"/>
                <a:cs typeface="Consolas"/>
                <a:sym typeface="Consolas"/>
              </a:rPr>
              <a:t>, Jitter</a:t>
            </a:r>
          </a:p>
          <a:p>
            <a:pPr lvl="0"/>
            <a:r>
              <a:rPr lang="en-GB" dirty="0">
                <a:solidFill>
                  <a:schemeClr val="tx1"/>
                </a:solidFill>
                <a:latin typeface="Consolas"/>
                <a:ea typeface="Consolas"/>
                <a:cs typeface="Consolas"/>
                <a:sym typeface="Consolas"/>
              </a:rPr>
              <a:t>2018 </a:t>
            </a:r>
            <a:r>
              <a:rPr lang="en-GB" dirty="0">
                <a:latin typeface="Consolas"/>
                <a:ea typeface="Consolas"/>
                <a:cs typeface="Consolas"/>
                <a:sym typeface="Consolas"/>
              </a:rPr>
              <a:t>Integration in ASP.NET Core 2.1, within </a:t>
            </a:r>
            <a:r>
              <a:rPr lang="en-GB" dirty="0" err="1">
                <a:latin typeface="Consolas"/>
                <a:ea typeface="Consolas"/>
                <a:cs typeface="Consolas"/>
                <a:sym typeface="Consolas"/>
              </a:rPr>
              <a:t>HttpClientFactory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3259</TotalTime>
  <Words>1384</Words>
  <Application>Microsoft Office PowerPoint</Application>
  <PresentationFormat>On-screen Show (16:9)</PresentationFormat>
  <Paragraphs>169</Paragraphs>
  <Slides>31</Slides>
  <Notes>30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Permanent Marker</vt:lpstr>
      <vt:lpstr>Arial</vt:lpstr>
      <vt:lpstr>Consolas</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is picking up steam</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Further features</vt:lpstr>
      <vt:lpstr>2018 roadmap?</vt:lpstr>
      <vt:lpstr>Polly Wiki</vt:lpstr>
      <vt:lpstr>Polly Slack channel and Blog</vt:lpstr>
      <vt:lpstr>App vNext Polly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38</cp:revision>
  <dcterms:modified xsi:type="dcterms:W3CDTF">2018-03-22T12:48:41Z</dcterms:modified>
</cp:coreProperties>
</file>